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66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pPr/>
              <a:t>2022/9/8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2357453"/>
          </a:xfrm>
        </p:spPr>
        <p:txBody>
          <a:bodyPr>
            <a:noAutofit/>
          </a:bodyPr>
          <a:lstStyle/>
          <a:p>
            <a:r>
              <a:rPr lang="ja-JP" altLang="en-US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  <a:t>とにかく演出</a:t>
            </a:r>
            <a:r>
              <a:rPr lang="ja-JP" altLang="en-US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  <a:t>が</a:t>
            </a:r>
            <a:r>
              <a:rPr lang="en-US" altLang="ja-JP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  <a:t/>
            </a:r>
            <a:br>
              <a:rPr lang="en-US" altLang="ja-JP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</a:br>
            <a:r>
              <a:rPr lang="ja-JP" altLang="en-US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  <a:t>くどい</a:t>
            </a:r>
            <a:r>
              <a:rPr lang="ja-JP" altLang="en-US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  <a:t>くらい凝っている</a:t>
            </a:r>
            <a:r>
              <a:rPr lang="ja-JP" altLang="en-US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  <a:t>オセロ</a:t>
            </a:r>
            <a:r>
              <a:rPr lang="en-US" altLang="ja-JP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  <a:t>(</a:t>
            </a:r>
            <a:r>
              <a:rPr lang="ja-JP" altLang="en-US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  <a:t>仮</a:t>
            </a:r>
            <a:r>
              <a:rPr lang="en-US" altLang="ja-JP" sz="5400" dirty="0" smtClean="0">
                <a:solidFill>
                  <a:srgbClr val="FF0000"/>
                </a:solidFill>
                <a:latin typeface="DejaVu Sans" pitchFamily="34" charset="0"/>
                <a:ea typeface="DejaVu Sans" pitchFamily="34" charset="0"/>
                <a:cs typeface="DejaVu Sans" pitchFamily="34" charset="0"/>
              </a:rPr>
              <a:t>)</a:t>
            </a:r>
            <a:endParaRPr kumimoji="1" lang="ja-JP" altLang="en-US" sz="5400" dirty="0">
              <a:solidFill>
                <a:srgbClr val="00B050"/>
              </a:solidFill>
              <a:latin typeface="DejaVu Sans" pitchFamily="34" charset="0"/>
              <a:cs typeface="DejaVu Sans" pitchFamily="34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28882"/>
          </a:xfrm>
        </p:spPr>
        <p:txBody>
          <a:bodyPr>
            <a:no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制作ツール</a:t>
            </a:r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kumimoji="1"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DirectX11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企画種類：ブラッシュアップ</a:t>
            </a:r>
            <a:endParaRPr kumimoji="1"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原案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：平松祥瑛</a:t>
            </a:r>
            <a:endParaRPr lang="en-US" altLang="ja-JP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企画：大嶋優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solidFill>
                  <a:srgbClr val="FF0000"/>
                </a:solidFill>
              </a:rPr>
              <a:t>制作目標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375960"/>
            <a:ext cx="8229600" cy="9715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ja-JP" altLang="en-US" sz="2400" dirty="0" smtClean="0"/>
              <a:t>よく知られたゲーム</a:t>
            </a:r>
            <a:r>
              <a:rPr lang="ja-JP" altLang="en-US" sz="2400" dirty="0" smtClean="0"/>
              <a:t>であっても</a:t>
            </a:r>
            <a:r>
              <a:rPr lang="ja-JP" altLang="en-US" sz="2400" dirty="0" smtClean="0"/>
              <a:t>、</a:t>
            </a:r>
            <a:endParaRPr lang="en-US" altLang="ja-JP" sz="2400" dirty="0" smtClean="0"/>
          </a:p>
          <a:p>
            <a:pPr>
              <a:buNone/>
            </a:pPr>
            <a:r>
              <a:rPr lang="ja-JP" altLang="en-US" sz="2400" dirty="0" smtClean="0"/>
              <a:t>演出</a:t>
            </a:r>
            <a:r>
              <a:rPr lang="ja-JP" altLang="en-US" sz="2400" dirty="0" smtClean="0"/>
              <a:t>がゲームに与える楽しさを表現</a:t>
            </a:r>
            <a:r>
              <a:rPr lang="ja-JP" altLang="en-US" sz="2400" dirty="0" smtClean="0"/>
              <a:t>することを目指す</a:t>
            </a:r>
            <a:endParaRPr kumimoji="1" lang="en-US" altLang="ja-JP" sz="2400" dirty="0" smtClean="0"/>
          </a:p>
        </p:txBody>
      </p:sp>
      <p:sp>
        <p:nvSpPr>
          <p:cNvPr id="7" name="右矢印 6"/>
          <p:cNvSpPr/>
          <p:nvPr/>
        </p:nvSpPr>
        <p:spPr>
          <a:xfrm>
            <a:off x="4356732" y="4122106"/>
            <a:ext cx="428628" cy="785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コンテンツ プレースホルダ 2"/>
          <p:cNvSpPr txBox="1">
            <a:spLocks/>
          </p:cNvSpPr>
          <p:nvPr/>
        </p:nvSpPr>
        <p:spPr>
          <a:xfrm>
            <a:off x="1142976" y="5836618"/>
            <a:ext cx="2043098" cy="971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22/01</a:t>
            </a:r>
            <a:endParaRPr kumimoji="1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sz="1600" dirty="0" smtClean="0"/>
              <a:t>オセロ</a:t>
            </a:r>
            <a:endParaRPr lang="en-US" altLang="ja-JP" sz="1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sz="1600" dirty="0" smtClean="0"/>
              <a:t>DirectX11</a:t>
            </a:r>
            <a:endParaRPr kumimoji="1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コンテンツ プレースホルダ 2"/>
          <p:cNvSpPr txBox="1">
            <a:spLocks/>
          </p:cNvSpPr>
          <p:nvPr/>
        </p:nvSpPr>
        <p:spPr>
          <a:xfrm>
            <a:off x="457200" y="2479350"/>
            <a:ext cx="8229600" cy="971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sz="2000" u="sng" dirty="0" smtClean="0">
                <a:solidFill>
                  <a:schemeClr val="accent3">
                    <a:lumMod val="50000"/>
                  </a:schemeClr>
                </a:solidFill>
              </a:rPr>
              <a:t>自作したオセロを</a:t>
            </a:r>
            <a:endParaRPr lang="en-US" altLang="ja-JP" sz="2000" u="sng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sz="2000" u="sng" dirty="0" smtClean="0">
                <a:solidFill>
                  <a:schemeClr val="accent3">
                    <a:lumMod val="50000"/>
                  </a:schemeClr>
                </a:solidFill>
              </a:rPr>
              <a:t>改良して新しい楽しさを提供する</a:t>
            </a:r>
            <a:endParaRPr lang="en-US" altLang="ja-JP" sz="2000" u="sng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7" name="図 16" descr="1ee31eedeba85c67566e6d61535f0e648f7fa050bc2df2e4ee2f5d31e877e7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796" y="3286124"/>
            <a:ext cx="4206880" cy="2365062"/>
          </a:xfrm>
          <a:prstGeom prst="rect">
            <a:avLst/>
          </a:prstGeom>
        </p:spPr>
      </p:pic>
      <p:sp>
        <p:nvSpPr>
          <p:cNvPr id="18" name="コンテンツ プレースホルダ 2"/>
          <p:cNvSpPr txBox="1">
            <a:spLocks/>
          </p:cNvSpPr>
          <p:nvPr/>
        </p:nvSpPr>
        <p:spPr>
          <a:xfrm>
            <a:off x="6000760" y="5836618"/>
            <a:ext cx="2043098" cy="971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23/01</a:t>
            </a:r>
            <a:endParaRPr kumimoji="1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ゴージャズな</a:t>
            </a:r>
            <a:r>
              <a:rPr lang="ja-JP" altLang="en-US" sz="1600" dirty="0" smtClean="0"/>
              <a:t>作り</a:t>
            </a:r>
            <a:endParaRPr lang="en-US" altLang="ja-JP" sz="1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にしたい</a:t>
            </a:r>
            <a:endParaRPr kumimoji="1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図 19" descr="1ee31eedeba85c67566e6d61535f0e648f7fa050bc2df2e4ee2f5d31e877e7c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86" y="3286124"/>
            <a:ext cx="4192908" cy="2365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solidFill>
                  <a:srgbClr val="FF0000"/>
                </a:solidFill>
              </a:rPr>
              <a:t>完成イメージ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コンテンツ プレースホルダ 2"/>
          <p:cNvSpPr txBox="1">
            <a:spLocks/>
          </p:cNvSpPr>
          <p:nvPr/>
        </p:nvSpPr>
        <p:spPr>
          <a:xfrm>
            <a:off x="3887464" y="6103004"/>
            <a:ext cx="5429256" cy="714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altLang="ja-JP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MadRune</a:t>
            </a:r>
            <a:r>
              <a:rPr lang="en-US" altLang="ja-JP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JP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BadGame</a:t>
            </a:r>
            <a:r>
              <a:rPr lang="en-US" altLang="ja-JP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~</a:t>
            </a:r>
            <a:r>
              <a:rPr lang="ja-JP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マルバツゲーム</a:t>
            </a:r>
            <a:r>
              <a:rPr lang="en-US" altLang="ja-JP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kumimoji="1" lang="en-US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トモ</a:t>
            </a:r>
            <a:r>
              <a:rPr kumimoji="1" lang="ja-JP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ぞ</a:t>
            </a: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ヴ</a:t>
            </a:r>
            <a:r>
              <a:rPr kumimoji="1" lang="en-US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P/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Unity1</a:t>
            </a:r>
            <a:r>
              <a:rPr lang="ja-JP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週間ゲームジャム</a:t>
            </a:r>
            <a:r>
              <a:rPr kumimoji="1" lang="en-US" altLang="ja-JP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,2022)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図 5" descr="madrune_call_0000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6274" y="1208095"/>
            <a:ext cx="4500562" cy="2390924"/>
          </a:xfrm>
          <a:prstGeom prst="rect">
            <a:avLst/>
          </a:prstGeom>
        </p:spPr>
      </p:pic>
      <p:pic>
        <p:nvPicPr>
          <p:cNvPr id="4" name="コンテンツ プレースホルダ 3" descr="463087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7118" y="1208094"/>
            <a:ext cx="4500594" cy="2390941"/>
          </a:xfrm>
        </p:spPr>
      </p:pic>
      <p:pic>
        <p:nvPicPr>
          <p:cNvPr id="7" name="図 6" descr="madrune_call_0000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6274" y="3671106"/>
            <a:ext cx="4500562" cy="2390923"/>
          </a:xfrm>
          <a:prstGeom prst="rect">
            <a:avLst/>
          </a:prstGeom>
        </p:spPr>
      </p:pic>
      <p:pic>
        <p:nvPicPr>
          <p:cNvPr id="8" name="コンテンツ プレースホルダ 3" descr="46308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118" y="3671105"/>
            <a:ext cx="4500594" cy="2390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solidFill>
                  <a:srgbClr val="FF0000"/>
                </a:solidFill>
              </a:rPr>
              <a:t>改善ポイント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pPr>
              <a:buNone/>
            </a:pPr>
            <a:r>
              <a:rPr kumimoji="1" lang="ja-JP" altLang="en-US" dirty="0" smtClean="0"/>
              <a:t>１</a:t>
            </a:r>
            <a:r>
              <a:rPr kumimoji="1" lang="ja-JP" altLang="en-US" dirty="0" smtClean="0"/>
              <a:t>．盛り上がりを演出する</a:t>
            </a:r>
            <a:endParaRPr kumimoji="1" lang="ja-JP" altLang="en-US" dirty="0"/>
          </a:p>
        </p:txBody>
      </p:sp>
      <p:sp>
        <p:nvSpPr>
          <p:cNvPr id="40" name="コンテンツ プレースホルダ 2"/>
          <p:cNvSpPr txBox="1">
            <a:spLocks/>
          </p:cNvSpPr>
          <p:nvPr/>
        </p:nvSpPr>
        <p:spPr>
          <a:xfrm>
            <a:off x="525116" y="3661976"/>
            <a:ext cx="3071834" cy="785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オープニング</a:t>
            </a:r>
            <a:r>
              <a:rPr lang="ja-JP" altLang="en-US" sz="2000" dirty="0" smtClean="0">
                <a:solidFill>
                  <a:schemeClr val="accent3">
                    <a:lumMod val="50000"/>
                  </a:schemeClr>
                </a:solidFill>
              </a:rPr>
              <a:t>映像</a:t>
            </a: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で</a:t>
            </a:r>
            <a:endParaRPr kumimoji="1" lang="en-US" altLang="ja-JP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始まる期待感を煽る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コンテンツ プレースホルダ 2"/>
          <p:cNvSpPr txBox="1">
            <a:spLocks/>
          </p:cNvSpPr>
          <p:nvPr/>
        </p:nvSpPr>
        <p:spPr>
          <a:xfrm>
            <a:off x="4851300" y="3655855"/>
            <a:ext cx="4143404" cy="785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駒を置いた時</a:t>
            </a:r>
            <a:endParaRPr kumimoji="1" lang="en-US" altLang="ja-JP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sz="2000" dirty="0" smtClean="0">
                <a:solidFill>
                  <a:schemeClr val="accent3">
                    <a:lumMod val="50000"/>
                  </a:schemeClr>
                </a:solidFill>
              </a:rPr>
              <a:t>相手が反応することで対戦感を出す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コンテンツ プレースホルダ 2"/>
          <p:cNvSpPr txBox="1">
            <a:spLocks/>
          </p:cNvSpPr>
          <p:nvPr/>
        </p:nvSpPr>
        <p:spPr>
          <a:xfrm>
            <a:off x="142844" y="5997534"/>
            <a:ext cx="4143404" cy="785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勝利・敗北演出で</a:t>
            </a:r>
            <a:endParaRPr kumimoji="1" lang="en-US" altLang="ja-JP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sz="2000" dirty="0" smtClean="0">
                <a:solidFill>
                  <a:schemeClr val="accent3">
                    <a:lumMod val="50000"/>
                  </a:schemeClr>
                </a:solidFill>
              </a:rPr>
              <a:t>もう一度遊んでみたいと思わせる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コンテンツ プレースホルダ 2"/>
          <p:cNvSpPr txBox="1">
            <a:spLocks/>
          </p:cNvSpPr>
          <p:nvPr/>
        </p:nvSpPr>
        <p:spPr>
          <a:xfrm>
            <a:off x="4857752" y="5997534"/>
            <a:ext cx="4143404" cy="7858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キャラクターを配置し</a:t>
            </a:r>
            <a:endParaRPr kumimoji="1" lang="en-US" altLang="ja-JP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sz="2000" dirty="0" smtClean="0">
                <a:solidFill>
                  <a:schemeClr val="accent3">
                    <a:lumMod val="50000"/>
                  </a:schemeClr>
                </a:solidFill>
              </a:rPr>
              <a:t>しゃべらせる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図 28" descr="gutspose_ma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5248" y="2112212"/>
            <a:ext cx="1214446" cy="1527605"/>
          </a:xfrm>
          <a:prstGeom prst="rect">
            <a:avLst/>
          </a:prstGeom>
        </p:spPr>
      </p:pic>
      <p:grpSp>
        <p:nvGrpSpPr>
          <p:cNvPr id="46" name="グループ化 45"/>
          <p:cNvGrpSpPr/>
          <p:nvPr/>
        </p:nvGrpSpPr>
        <p:grpSpPr>
          <a:xfrm>
            <a:off x="4865344" y="1826884"/>
            <a:ext cx="4136520" cy="1839113"/>
            <a:chOff x="5000628" y="1785926"/>
            <a:chExt cx="4136520" cy="1839113"/>
          </a:xfrm>
        </p:grpSpPr>
        <p:pic>
          <p:nvPicPr>
            <p:cNvPr id="31" name="図 30" descr="gutspose_man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3892" y="2347937"/>
              <a:ext cx="1214446" cy="1252006"/>
            </a:xfrm>
            <a:prstGeom prst="rect">
              <a:avLst/>
            </a:prstGeom>
          </p:spPr>
        </p:pic>
        <p:pic>
          <p:nvPicPr>
            <p:cNvPr id="32" name="図 31" descr="gutspose_ma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1785926"/>
              <a:ext cx="1214446" cy="1214446"/>
            </a:xfrm>
            <a:prstGeom prst="rect">
              <a:avLst/>
            </a:prstGeom>
          </p:spPr>
        </p:pic>
        <p:pic>
          <p:nvPicPr>
            <p:cNvPr id="33" name="図 32" descr="gutspose_ma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9248" y="1800600"/>
              <a:ext cx="1214446" cy="1214446"/>
            </a:xfrm>
            <a:prstGeom prst="rect">
              <a:avLst/>
            </a:prstGeom>
          </p:spPr>
        </p:pic>
        <p:pic>
          <p:nvPicPr>
            <p:cNvPr id="35" name="図 34" descr="gutspose_man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2702" y="2410593"/>
              <a:ext cx="1214446" cy="1214446"/>
            </a:xfrm>
            <a:prstGeom prst="rect">
              <a:avLst/>
            </a:prstGeom>
          </p:spPr>
        </p:pic>
      </p:grpSp>
      <p:pic>
        <p:nvPicPr>
          <p:cNvPr id="36" name="図 35" descr="gutspose_ma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3108" y="4770335"/>
            <a:ext cx="1167495" cy="1252006"/>
          </a:xfrm>
          <a:prstGeom prst="rect">
            <a:avLst/>
          </a:prstGeom>
        </p:spPr>
      </p:pic>
      <p:pic>
        <p:nvPicPr>
          <p:cNvPr id="37" name="図 36" descr="gutspose_ma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662" y="4733011"/>
            <a:ext cx="1145585" cy="1252006"/>
          </a:xfrm>
          <a:prstGeom prst="rect">
            <a:avLst/>
          </a:prstGeom>
        </p:spPr>
      </p:pic>
      <p:pic>
        <p:nvPicPr>
          <p:cNvPr id="38" name="図 37" descr="gutspose_man.png"/>
          <p:cNvPicPr>
            <a:picLocks noChangeAspect="1"/>
          </p:cNvPicPr>
          <p:nvPr/>
        </p:nvPicPr>
        <p:blipFill>
          <a:blip r:embed="rId9"/>
          <a:srcRect l="5140" t="8333" r="6127" b="22952"/>
          <a:stretch>
            <a:fillRect/>
          </a:stretch>
        </p:blipFill>
        <p:spPr>
          <a:xfrm>
            <a:off x="5929323" y="4500570"/>
            <a:ext cx="2071702" cy="1458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solidFill>
                  <a:srgbClr val="FF0000"/>
                </a:solidFill>
              </a:rPr>
              <a:t>改善ポイント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pPr>
              <a:buNone/>
            </a:pPr>
            <a:r>
              <a:rPr lang="en-US" altLang="ja-JP" dirty="0" smtClean="0"/>
              <a:t>2</a:t>
            </a:r>
            <a:r>
              <a:rPr kumimoji="1" lang="ja-JP" altLang="en-US" dirty="0" err="1" smtClean="0"/>
              <a:t>．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の改良</a:t>
            </a:r>
            <a:endParaRPr kumimoji="1" lang="ja-JP" altLang="en-US" dirty="0"/>
          </a:p>
        </p:txBody>
      </p:sp>
      <p:sp>
        <p:nvSpPr>
          <p:cNvPr id="40" name="コンテンツ プレースホルダ 2"/>
          <p:cNvSpPr txBox="1">
            <a:spLocks/>
          </p:cNvSpPr>
          <p:nvPr/>
        </p:nvSpPr>
        <p:spPr>
          <a:xfrm>
            <a:off x="3224520" y="1458898"/>
            <a:ext cx="2714644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sz="2000" dirty="0" smtClean="0">
                <a:solidFill>
                  <a:schemeClr val="accent3">
                    <a:lumMod val="50000"/>
                  </a:schemeClr>
                </a:solidFill>
              </a:rPr>
              <a:t>ひとつの</a:t>
            </a: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難易度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右矢印 28"/>
          <p:cNvSpPr/>
          <p:nvPr/>
        </p:nvSpPr>
        <p:spPr>
          <a:xfrm rot="5400000">
            <a:off x="4233023" y="3763764"/>
            <a:ext cx="749391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business_man_mach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06" y="1785926"/>
            <a:ext cx="1857388" cy="1857388"/>
          </a:xfrm>
          <a:prstGeom prst="rect">
            <a:avLst/>
          </a:prstGeom>
        </p:spPr>
      </p:pic>
      <p:pic>
        <p:nvPicPr>
          <p:cNvPr id="17" name="図 16" descr="business_man_mach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78" y="4775844"/>
            <a:ext cx="1560206" cy="2000264"/>
          </a:xfrm>
          <a:prstGeom prst="rect">
            <a:avLst/>
          </a:prstGeom>
        </p:spPr>
      </p:pic>
      <p:pic>
        <p:nvPicPr>
          <p:cNvPr id="18" name="図 17" descr="business_man_mach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4846964"/>
            <a:ext cx="2000264" cy="1900251"/>
          </a:xfrm>
          <a:prstGeom prst="rect">
            <a:avLst/>
          </a:prstGeom>
        </p:spPr>
      </p:pic>
      <p:pic>
        <p:nvPicPr>
          <p:cNvPr id="19" name="図 18" descr="business_man_mach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86" y="4703770"/>
            <a:ext cx="1890250" cy="2000264"/>
          </a:xfrm>
          <a:prstGeom prst="rect">
            <a:avLst/>
          </a:prstGeom>
        </p:spPr>
      </p:pic>
      <p:sp>
        <p:nvSpPr>
          <p:cNvPr id="20" name="右矢印 19"/>
          <p:cNvSpPr/>
          <p:nvPr/>
        </p:nvSpPr>
        <p:spPr>
          <a:xfrm rot="7762285">
            <a:off x="2474762" y="3757024"/>
            <a:ext cx="726435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2767100">
            <a:off x="5917596" y="3702587"/>
            <a:ext cx="785486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コンテンツ プレースホルダ 2"/>
          <p:cNvSpPr txBox="1">
            <a:spLocks/>
          </p:cNvSpPr>
          <p:nvPr/>
        </p:nvSpPr>
        <p:spPr>
          <a:xfrm>
            <a:off x="3286116" y="4429132"/>
            <a:ext cx="2714644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調整された難易度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solidFill>
                  <a:srgbClr val="FF0000"/>
                </a:solidFill>
              </a:rPr>
              <a:t>変えないポイント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pPr>
              <a:buNone/>
            </a:pP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．</a:t>
            </a:r>
            <a:r>
              <a:rPr kumimoji="1" lang="ja-JP" altLang="en-US" dirty="0" smtClean="0"/>
              <a:t>オセロのルール</a:t>
            </a:r>
            <a:endParaRPr kumimoji="1" lang="ja-JP" altLang="en-US" dirty="0"/>
          </a:p>
        </p:txBody>
      </p:sp>
      <p:sp>
        <p:nvSpPr>
          <p:cNvPr id="40" name="コンテンツ プレースホルダ 2"/>
          <p:cNvSpPr txBox="1">
            <a:spLocks/>
          </p:cNvSpPr>
          <p:nvPr/>
        </p:nvSpPr>
        <p:spPr>
          <a:xfrm>
            <a:off x="479078" y="2000240"/>
            <a:ext cx="8229600" cy="115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新しいルールなどは追加しない</a:t>
            </a:r>
            <a:endParaRPr kumimoji="1" lang="en-US" altLang="ja-JP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</a:rPr>
              <a:t>演出面で勝負</a:t>
            </a:r>
            <a:endParaRPr kumimoji="1" lang="en-US" altLang="ja-JP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</a:rPr>
              <a:t>例：オセロニア、</a:t>
            </a: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</a:rPr>
              <a:t>リバウシ「リバーシ（オセロ）＋牛</a:t>
            </a: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</a:rPr>
              <a:t>」</a:t>
            </a:r>
            <a:endParaRPr kumimoji="1" lang="ja-JP" altLang="en-US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図 13" descr="210px-UE_Logo_Black_Centered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522" y="3152007"/>
            <a:ext cx="2643206" cy="2643206"/>
          </a:xfrm>
          <a:prstGeom prst="rect">
            <a:avLst/>
          </a:prstGeom>
        </p:spPr>
      </p:pic>
      <p:pic>
        <p:nvPicPr>
          <p:cNvPr id="16" name="図 15" descr="hacker_white1_smile.png"/>
          <p:cNvPicPr>
            <a:picLocks noChangeAspect="1"/>
          </p:cNvPicPr>
          <p:nvPr/>
        </p:nvPicPr>
        <p:blipFill>
          <a:blip r:embed="rId3"/>
          <a:srcRect r="11539" b="7692"/>
          <a:stretch>
            <a:fillRect/>
          </a:stretch>
        </p:blipFill>
        <p:spPr>
          <a:xfrm>
            <a:off x="4238709" y="3224017"/>
            <a:ext cx="4380924" cy="2571768"/>
          </a:xfrm>
          <a:prstGeom prst="rect">
            <a:avLst/>
          </a:prstGeom>
        </p:spPr>
      </p:pic>
      <p:sp>
        <p:nvSpPr>
          <p:cNvPr id="11" name="コンテンツ プレースホルダ 2"/>
          <p:cNvSpPr txBox="1">
            <a:spLocks/>
          </p:cNvSpPr>
          <p:nvPr/>
        </p:nvSpPr>
        <p:spPr>
          <a:xfrm>
            <a:off x="1389650" y="5885762"/>
            <a:ext cx="2043098" cy="980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sz="1600" dirty="0" smtClean="0"/>
              <a:t>オセロ</a:t>
            </a:r>
            <a:endParaRPr lang="en-US" altLang="ja-JP" sz="1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 sz="1600" dirty="0" smtClean="0"/>
              <a:t>RPG</a:t>
            </a:r>
            <a:r>
              <a:rPr lang="ja-JP" altLang="en-US" sz="1600" dirty="0" smtClean="0"/>
              <a:t>バトル</a:t>
            </a:r>
            <a:endParaRPr kumimoji="1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コンテンツ プレースホルダ 2"/>
          <p:cNvSpPr txBox="1">
            <a:spLocks/>
          </p:cNvSpPr>
          <p:nvPr/>
        </p:nvSpPr>
        <p:spPr>
          <a:xfrm>
            <a:off x="5643570" y="5881104"/>
            <a:ext cx="2043098" cy="980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sz="1600" dirty="0" smtClean="0"/>
              <a:t>オセロ</a:t>
            </a:r>
            <a:endParaRPr lang="en-US" altLang="ja-JP" sz="1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駒が勝手に動く</a:t>
            </a:r>
            <a:endParaRPr kumimoji="1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solidFill>
                  <a:srgbClr val="FF0000"/>
                </a:solidFill>
              </a:rPr>
              <a:t>変えないポイント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kumimoji="1" lang="en-US" altLang="ja-JP" dirty="0" smtClean="0"/>
              <a:t>2</a:t>
            </a:r>
            <a:r>
              <a:rPr kumimoji="1" lang="ja-JP" altLang="en-US" dirty="0" err="1" smtClean="0"/>
              <a:t>．</a:t>
            </a:r>
            <a:r>
              <a:rPr kumimoji="1" lang="ja-JP" altLang="en-US" dirty="0" smtClean="0"/>
              <a:t>使用ツール</a:t>
            </a:r>
            <a:endParaRPr kumimoji="1" lang="ja-JP" altLang="en-US" dirty="0"/>
          </a:p>
        </p:txBody>
      </p:sp>
      <p:sp>
        <p:nvSpPr>
          <p:cNvPr id="40" name="コンテンツ プレースホルダ 2"/>
          <p:cNvSpPr txBox="1">
            <a:spLocks/>
          </p:cNvSpPr>
          <p:nvPr/>
        </p:nvSpPr>
        <p:spPr>
          <a:xfrm>
            <a:off x="479078" y="2000240"/>
            <a:ext cx="8229600" cy="115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</a:rPr>
              <a:t>汎用エンジンへの移行はしない</a:t>
            </a:r>
            <a:endParaRPr lang="en-US" altLang="ja-JP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今まで</a:t>
            </a:r>
            <a:r>
              <a:rPr kumimoji="1" lang="ja-JP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の積み重ねの延長線で制作する</a:t>
            </a:r>
            <a:endParaRPr kumimoji="1" lang="ja-JP" altLang="en-US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図 8" descr="c.png"/>
          <p:cNvPicPr>
            <a:picLocks noChangeAspect="1"/>
          </p:cNvPicPr>
          <p:nvPr/>
        </p:nvPicPr>
        <p:blipFill>
          <a:blip r:embed="rId2"/>
          <a:srcRect l="30949" t="8036" r="31654" b="8928"/>
          <a:stretch>
            <a:fillRect/>
          </a:stretch>
        </p:blipFill>
        <p:spPr>
          <a:xfrm>
            <a:off x="4286248" y="4572008"/>
            <a:ext cx="868778" cy="928694"/>
          </a:xfrm>
          <a:prstGeom prst="rect">
            <a:avLst/>
          </a:prstGeom>
        </p:spPr>
      </p:pic>
      <p:pic>
        <p:nvPicPr>
          <p:cNvPr id="10" name="図 9" descr="dx10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2" y="3857628"/>
            <a:ext cx="2428892" cy="527024"/>
          </a:xfrm>
          <a:prstGeom prst="rect">
            <a:avLst/>
          </a:prstGeom>
        </p:spPr>
      </p:pic>
      <p:pic>
        <p:nvPicPr>
          <p:cNvPr id="17" name="図 16" descr="dx10_logo.png"/>
          <p:cNvPicPr>
            <a:picLocks noChangeAspect="1"/>
          </p:cNvPicPr>
          <p:nvPr/>
        </p:nvPicPr>
        <p:blipFill>
          <a:blip r:embed="rId4"/>
          <a:srcRect l="36638" t="13333" r="37317" b="16667"/>
          <a:stretch>
            <a:fillRect/>
          </a:stretch>
        </p:blipFill>
        <p:spPr>
          <a:xfrm>
            <a:off x="5929322" y="5000636"/>
            <a:ext cx="1071570" cy="1500198"/>
          </a:xfrm>
          <a:prstGeom prst="rect">
            <a:avLst/>
          </a:prstGeom>
        </p:spPr>
      </p:pic>
      <p:pic>
        <p:nvPicPr>
          <p:cNvPr id="18" name="図 17" descr="dx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728" y="5572140"/>
            <a:ext cx="2286016" cy="715623"/>
          </a:xfrm>
          <a:prstGeom prst="rect">
            <a:avLst/>
          </a:prstGeom>
        </p:spPr>
      </p:pic>
      <p:pic>
        <p:nvPicPr>
          <p:cNvPr id="19" name="図 18" descr="c.png"/>
          <p:cNvPicPr>
            <a:picLocks noChangeAspect="1"/>
          </p:cNvPicPr>
          <p:nvPr/>
        </p:nvPicPr>
        <p:blipFill>
          <a:blip r:embed="rId6"/>
          <a:srcRect l="24500" r="26500"/>
          <a:stretch>
            <a:fillRect/>
          </a:stretch>
        </p:blipFill>
        <p:spPr>
          <a:xfrm>
            <a:off x="4143372" y="3000372"/>
            <a:ext cx="1000132" cy="1071570"/>
          </a:xfrm>
          <a:prstGeom prst="rect">
            <a:avLst/>
          </a:prstGeom>
        </p:spPr>
      </p:pic>
      <p:pic>
        <p:nvPicPr>
          <p:cNvPr id="20" name="図 19" descr="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322" y="3286124"/>
            <a:ext cx="1071570" cy="1071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yozora.png"/>
          <p:cNvPicPr>
            <a:picLocks noChangeAspect="1"/>
          </p:cNvPicPr>
          <p:nvPr/>
        </p:nvPicPr>
        <p:blipFill>
          <a:blip r:embed="rId2"/>
          <a:srcRect l="4171" r="687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148" y="-30480"/>
            <a:ext cx="8229600" cy="1143000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srgbClr val="FF0000"/>
                </a:solidFill>
              </a:rPr>
              <a:t>世界観・ストーリー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0" name="コンテンツ プレースホルダ 2"/>
          <p:cNvSpPr txBox="1">
            <a:spLocks/>
          </p:cNvSpPr>
          <p:nvPr/>
        </p:nvSpPr>
        <p:spPr>
          <a:xfrm>
            <a:off x="714698" y="1203944"/>
            <a:ext cx="4286248" cy="1071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天に星々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が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瞬く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時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、二つの光が落ちた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一つは光り輝き、果てに白き塊となった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一つは焼け焦げ、やがて黒く姿を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変えた</a:t>
            </a:r>
            <a:endParaRPr lang="ja-JP" altLang="en-US" sz="1600" dirty="0" smtClean="0">
              <a:solidFill>
                <a:schemeClr val="accent6">
                  <a:lumMod val="20000"/>
                  <a:lumOff val="80000"/>
                </a:schemeClr>
              </a:solidFill>
              <a:latin typeface="HGS教科書体" pitchFamily="18" charset="-128"/>
              <a:ea typeface="HGS教科書体" pitchFamily="18" charset="-128"/>
            </a:endParaRPr>
          </a:p>
        </p:txBody>
      </p:sp>
      <p:sp>
        <p:nvSpPr>
          <p:cNvPr id="8" name="コンテンツ プレースホルダ 2"/>
          <p:cNvSpPr txBox="1">
            <a:spLocks/>
          </p:cNvSpPr>
          <p:nvPr/>
        </p:nvSpPr>
        <p:spPr>
          <a:xfrm>
            <a:off x="4918394" y="2775262"/>
            <a:ext cx="4714908" cy="2214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水面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に映る天の同胞どもよ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地に落ちし二つを見よ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藍を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見上げる地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の傍観者どもよ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授かりし二物を見よ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今宵、二つは相見え、そして相違えるだろう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数えし物のみが残り、また天へと昇る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のだ</a:t>
            </a:r>
            <a:endParaRPr lang="ja-JP" altLang="en-US" sz="1600" dirty="0" smtClean="0">
              <a:solidFill>
                <a:schemeClr val="accent6">
                  <a:lumMod val="20000"/>
                  <a:lumOff val="80000"/>
                </a:schemeClr>
              </a:solidFill>
              <a:latin typeface="HGS教科書体" pitchFamily="18" charset="-128"/>
              <a:ea typeface="HGS教科書体" pitchFamily="18" charset="-128"/>
            </a:endParaRPr>
          </a:p>
        </p:txBody>
      </p:sp>
      <p:sp>
        <p:nvSpPr>
          <p:cNvPr id="9" name="コンテンツ プレースホルダ 2"/>
          <p:cNvSpPr txBox="1">
            <a:spLocks/>
          </p:cNvSpPr>
          <p:nvPr/>
        </p:nvSpPr>
        <p:spPr>
          <a:xfrm>
            <a:off x="92044" y="4866012"/>
            <a:ext cx="4429156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忘れがたき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日に名を付けよ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天と地が目を合わせたことを伝え行くために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オセロ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と唱えよ</a:t>
            </a:r>
            <a:endParaRPr lang="ja-JP" altLang="en-US" sz="1600" dirty="0" smtClean="0">
              <a:solidFill>
                <a:schemeClr val="accent6">
                  <a:lumMod val="20000"/>
                  <a:lumOff val="80000"/>
                </a:schemeClr>
              </a:solidFill>
              <a:latin typeface="HGS教科書体" pitchFamily="18" charset="-128"/>
              <a:ea typeface="HGS教科書体" pitchFamily="18" charset="-128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その身が力で反転せぬよう</a:t>
            </a:r>
            <a:r>
              <a:rPr lang="ja-JP" altLang="en-US" sz="16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GS教科書体" pitchFamily="18" charset="-128"/>
                <a:ea typeface="HGS教科書体" pitchFamily="18" charset="-128"/>
              </a:rPr>
              <a:t>に</a:t>
            </a:r>
            <a:endParaRPr lang="ja-JP" altLang="en-US" sz="1600" dirty="0" smtClean="0">
              <a:solidFill>
                <a:schemeClr val="accent6">
                  <a:lumMod val="20000"/>
                  <a:lumOff val="80000"/>
                </a:schemeClr>
              </a:solidFill>
              <a:latin typeface="HGS教科書体" pitchFamily="18" charset="-128"/>
              <a:ea typeface="HGS教科書体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2571744"/>
            <a:ext cx="8229600" cy="200026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ja-JP" altLang="en-US" sz="4800" dirty="0" smtClean="0"/>
              <a:t>この</a:t>
            </a:r>
            <a:r>
              <a:rPr lang="ja-JP" altLang="en-US" sz="4800" dirty="0" smtClean="0"/>
              <a:t>くらい大真面目に</a:t>
            </a:r>
            <a:endParaRPr lang="en-US" altLang="ja-JP" sz="4800" dirty="0" smtClean="0"/>
          </a:p>
          <a:p>
            <a:pPr algn="ctr">
              <a:buNone/>
            </a:pPr>
            <a:r>
              <a:rPr lang="ja-JP" altLang="en-US" sz="4800" dirty="0" smtClean="0"/>
              <a:t>仰々しく演出をする</a:t>
            </a:r>
            <a:endParaRPr kumimoji="1" lang="ja-JP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322</Words>
  <PresentationFormat>画面に合わせる (4:3)</PresentationFormat>
  <Paragraphs>64</Paragraphs>
  <Slides>9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0" baseType="lpstr">
      <vt:lpstr>Office テーマ</vt:lpstr>
      <vt:lpstr>とにかく演出が くどいくらい凝っているオセロ(仮)</vt:lpstr>
      <vt:lpstr>制作目標</vt:lpstr>
      <vt:lpstr>完成イメージ</vt:lpstr>
      <vt:lpstr>改善ポイント</vt:lpstr>
      <vt:lpstr>改善ポイント</vt:lpstr>
      <vt:lpstr>変えないポイント</vt:lpstr>
      <vt:lpstr>変えないポイント</vt:lpstr>
      <vt:lpstr>世界観・ストーリー</vt:lpstr>
      <vt:lpstr>スライド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大嶋優</dc:creator>
  <cp:lastModifiedBy>大嶋優</cp:lastModifiedBy>
  <cp:revision>91</cp:revision>
  <dcterms:created xsi:type="dcterms:W3CDTF">2022-09-06T20:13:32Z</dcterms:created>
  <dcterms:modified xsi:type="dcterms:W3CDTF">2022-09-08T14:35:06Z</dcterms:modified>
</cp:coreProperties>
</file>